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57" r:id="rId6"/>
    <p:sldId id="259" r:id="rId7"/>
    <p:sldId id="260" r:id="rId8"/>
    <p:sldId id="261" r:id="rId9"/>
    <p:sldId id="264" r:id="rId10"/>
    <p:sldId id="269" r:id="rId1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8"/>
  </p:normalViewPr>
  <p:slideViewPr>
    <p:cSldViewPr snapToGrid="0" snapToObjects="1">
      <p:cViewPr varScale="1">
        <p:scale>
          <a:sx n="49" d="100"/>
          <a:sy n="49" d="100"/>
        </p:scale>
        <p:origin x="-108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7B6F1A-83CF-E640-AE7A-0EE5CAF05F59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C99B974-C8B8-9342-8F97-99C4C8643C9D}">
      <dgm:prSet phldrT="[Testo]"/>
      <dgm:spPr/>
      <dgm:t>
        <a:bodyPr/>
        <a:lstStyle/>
        <a:p>
          <a:r>
            <a:rPr lang="it-IT" dirty="0" smtClean="0"/>
            <a:t>Età infantile</a:t>
          </a:r>
          <a:endParaRPr lang="it-IT" dirty="0"/>
        </a:p>
      </dgm:t>
    </dgm:pt>
    <dgm:pt modelId="{F288131C-D9E0-6548-A54B-72627A1A3799}" type="parTrans" cxnId="{B2CAAB18-29F7-B74E-80EB-D5D6FEC07A51}">
      <dgm:prSet/>
      <dgm:spPr/>
      <dgm:t>
        <a:bodyPr/>
        <a:lstStyle/>
        <a:p>
          <a:endParaRPr lang="it-IT"/>
        </a:p>
      </dgm:t>
    </dgm:pt>
    <dgm:pt modelId="{599CC2AF-C173-C94F-B2D6-F11E42BF52E7}" type="sibTrans" cxnId="{B2CAAB18-29F7-B74E-80EB-D5D6FEC07A51}">
      <dgm:prSet/>
      <dgm:spPr/>
      <dgm:t>
        <a:bodyPr/>
        <a:lstStyle/>
        <a:p>
          <a:endParaRPr lang="it-IT"/>
        </a:p>
      </dgm:t>
    </dgm:pt>
    <dgm:pt modelId="{AC64174D-1866-CA40-86B2-947B57614F45}">
      <dgm:prSet phldrT="[Testo]"/>
      <dgm:spPr/>
      <dgm:t>
        <a:bodyPr/>
        <a:lstStyle/>
        <a:p>
          <a:r>
            <a:rPr lang="it-IT" dirty="0" smtClean="0"/>
            <a:t>Età scolare</a:t>
          </a:r>
          <a:endParaRPr lang="it-IT" dirty="0"/>
        </a:p>
      </dgm:t>
    </dgm:pt>
    <dgm:pt modelId="{ED3C805B-17BD-3143-B5AE-90CACAB3E2AC}" type="parTrans" cxnId="{E4437777-8460-0F4A-B9FB-0F210992A822}">
      <dgm:prSet/>
      <dgm:spPr/>
      <dgm:t>
        <a:bodyPr/>
        <a:lstStyle/>
        <a:p>
          <a:endParaRPr lang="it-IT"/>
        </a:p>
      </dgm:t>
    </dgm:pt>
    <dgm:pt modelId="{A0612D7E-29D3-8D49-83DF-A1128D6C337A}" type="sibTrans" cxnId="{E4437777-8460-0F4A-B9FB-0F210992A822}">
      <dgm:prSet/>
      <dgm:spPr/>
      <dgm:t>
        <a:bodyPr/>
        <a:lstStyle/>
        <a:p>
          <a:endParaRPr lang="it-IT"/>
        </a:p>
      </dgm:t>
    </dgm:pt>
    <dgm:pt modelId="{8B48A47B-6B6E-A748-AB1E-6E9239C7F541}">
      <dgm:prSet phldrT="[Testo]"/>
      <dgm:spPr/>
      <dgm:t>
        <a:bodyPr/>
        <a:lstStyle/>
        <a:p>
          <a:r>
            <a:rPr lang="it-IT" dirty="0" smtClean="0"/>
            <a:t>Età adulta</a:t>
          </a:r>
          <a:endParaRPr lang="it-IT" dirty="0"/>
        </a:p>
      </dgm:t>
    </dgm:pt>
    <dgm:pt modelId="{ADDBB850-923E-4F46-B970-5297B2C4D5F0}" type="parTrans" cxnId="{4FC5E198-5819-2447-9F50-D0C20E1C4FAD}">
      <dgm:prSet/>
      <dgm:spPr/>
      <dgm:t>
        <a:bodyPr/>
        <a:lstStyle/>
        <a:p>
          <a:endParaRPr lang="it-IT"/>
        </a:p>
      </dgm:t>
    </dgm:pt>
    <dgm:pt modelId="{D65DC4A1-E6B4-FE4E-86C1-1417E70E9E82}" type="sibTrans" cxnId="{4FC5E198-5819-2447-9F50-D0C20E1C4FAD}">
      <dgm:prSet/>
      <dgm:spPr/>
      <dgm:t>
        <a:bodyPr/>
        <a:lstStyle/>
        <a:p>
          <a:endParaRPr lang="it-IT"/>
        </a:p>
      </dgm:t>
    </dgm:pt>
    <dgm:pt modelId="{03F457AD-7766-FB43-AF16-9B064907ADBC}" type="pres">
      <dgm:prSet presAssocID="{DF7B6F1A-83CF-E640-AE7A-0EE5CAF05F5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9C6ACD4-73EC-1343-A524-B0A3B83AF0B3}" type="pres">
      <dgm:prSet presAssocID="{FC99B974-C8B8-9342-8F97-99C4C8643C9D}" presName="parentLin" presStyleCnt="0"/>
      <dgm:spPr/>
    </dgm:pt>
    <dgm:pt modelId="{7D563C54-70C5-5845-9EC7-280227CDE567}" type="pres">
      <dgm:prSet presAssocID="{FC99B974-C8B8-9342-8F97-99C4C8643C9D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1647E402-F094-4541-8C10-1A4CB7495A69}" type="pres">
      <dgm:prSet presAssocID="{FC99B974-C8B8-9342-8F97-99C4C8643C9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844CA2E-2969-644E-8EA0-99209BE09048}" type="pres">
      <dgm:prSet presAssocID="{FC99B974-C8B8-9342-8F97-99C4C8643C9D}" presName="negativeSpace" presStyleCnt="0"/>
      <dgm:spPr/>
    </dgm:pt>
    <dgm:pt modelId="{17B8D818-838D-C64B-8490-7B198B9433D3}" type="pres">
      <dgm:prSet presAssocID="{FC99B974-C8B8-9342-8F97-99C4C8643C9D}" presName="childText" presStyleLbl="conFgAcc1" presStyleIdx="0" presStyleCnt="3">
        <dgm:presLayoutVars>
          <dgm:bulletEnabled val="1"/>
        </dgm:presLayoutVars>
      </dgm:prSet>
      <dgm:spPr/>
    </dgm:pt>
    <dgm:pt modelId="{47E1D5F0-C690-824F-BB2F-BA13A46CEB57}" type="pres">
      <dgm:prSet presAssocID="{599CC2AF-C173-C94F-B2D6-F11E42BF52E7}" presName="spaceBetweenRectangles" presStyleCnt="0"/>
      <dgm:spPr/>
    </dgm:pt>
    <dgm:pt modelId="{DE1E1D93-8323-DD4F-AD6D-60C109D73CDD}" type="pres">
      <dgm:prSet presAssocID="{AC64174D-1866-CA40-86B2-947B57614F45}" presName="parentLin" presStyleCnt="0"/>
      <dgm:spPr/>
    </dgm:pt>
    <dgm:pt modelId="{EBF7A753-AD62-5647-8297-1088357AA3F2}" type="pres">
      <dgm:prSet presAssocID="{AC64174D-1866-CA40-86B2-947B57614F45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36EA7A7C-630F-5145-BF8B-A081A9E4CDF0}" type="pres">
      <dgm:prSet presAssocID="{AC64174D-1866-CA40-86B2-947B57614F4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F087C27-A510-4144-B09A-F3BD80F92C81}" type="pres">
      <dgm:prSet presAssocID="{AC64174D-1866-CA40-86B2-947B57614F45}" presName="negativeSpace" presStyleCnt="0"/>
      <dgm:spPr/>
    </dgm:pt>
    <dgm:pt modelId="{22FEFC40-FDE9-0F45-B34E-349358623B00}" type="pres">
      <dgm:prSet presAssocID="{AC64174D-1866-CA40-86B2-947B57614F45}" presName="childText" presStyleLbl="conFgAcc1" presStyleIdx="1" presStyleCnt="3">
        <dgm:presLayoutVars>
          <dgm:bulletEnabled val="1"/>
        </dgm:presLayoutVars>
      </dgm:prSet>
      <dgm:spPr/>
    </dgm:pt>
    <dgm:pt modelId="{A84EFE1C-EE33-9B4D-89C9-C515051FEE3B}" type="pres">
      <dgm:prSet presAssocID="{A0612D7E-29D3-8D49-83DF-A1128D6C337A}" presName="spaceBetweenRectangles" presStyleCnt="0"/>
      <dgm:spPr/>
    </dgm:pt>
    <dgm:pt modelId="{AF0D86BB-4CC4-3140-96A7-FC7FF3A4D83B}" type="pres">
      <dgm:prSet presAssocID="{8B48A47B-6B6E-A748-AB1E-6E9239C7F541}" presName="parentLin" presStyleCnt="0"/>
      <dgm:spPr/>
    </dgm:pt>
    <dgm:pt modelId="{04CC5BED-59C0-BF4A-9658-C86A0AF9CBFC}" type="pres">
      <dgm:prSet presAssocID="{8B48A47B-6B6E-A748-AB1E-6E9239C7F541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368DDC7A-D699-554C-AEC5-764A9841434D}" type="pres">
      <dgm:prSet presAssocID="{8B48A47B-6B6E-A748-AB1E-6E9239C7F54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B5BA2B7-96B9-5543-B6B7-9B2435892453}" type="pres">
      <dgm:prSet presAssocID="{8B48A47B-6B6E-A748-AB1E-6E9239C7F541}" presName="negativeSpace" presStyleCnt="0"/>
      <dgm:spPr/>
    </dgm:pt>
    <dgm:pt modelId="{895C7B50-C6BF-6249-8863-6363D8AF719B}" type="pres">
      <dgm:prSet presAssocID="{8B48A47B-6B6E-A748-AB1E-6E9239C7F54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8F610CF-455E-FE4C-9585-E4A7D08C4923}" type="presOf" srcId="{AC64174D-1866-CA40-86B2-947B57614F45}" destId="{EBF7A753-AD62-5647-8297-1088357AA3F2}" srcOrd="0" destOrd="0" presId="urn:microsoft.com/office/officeart/2005/8/layout/list1"/>
    <dgm:cxn modelId="{82089393-1694-8243-B461-9AD7B3A8D24B}" type="presOf" srcId="{8B48A47B-6B6E-A748-AB1E-6E9239C7F541}" destId="{368DDC7A-D699-554C-AEC5-764A9841434D}" srcOrd="1" destOrd="0" presId="urn:microsoft.com/office/officeart/2005/8/layout/list1"/>
    <dgm:cxn modelId="{B2CAAB18-29F7-B74E-80EB-D5D6FEC07A51}" srcId="{DF7B6F1A-83CF-E640-AE7A-0EE5CAF05F59}" destId="{FC99B974-C8B8-9342-8F97-99C4C8643C9D}" srcOrd="0" destOrd="0" parTransId="{F288131C-D9E0-6548-A54B-72627A1A3799}" sibTransId="{599CC2AF-C173-C94F-B2D6-F11E42BF52E7}"/>
    <dgm:cxn modelId="{54AD07A6-E63D-2F45-B331-781CF33F0B20}" type="presOf" srcId="{DF7B6F1A-83CF-E640-AE7A-0EE5CAF05F59}" destId="{03F457AD-7766-FB43-AF16-9B064907ADBC}" srcOrd="0" destOrd="0" presId="urn:microsoft.com/office/officeart/2005/8/layout/list1"/>
    <dgm:cxn modelId="{8DDE8893-BA29-054E-9117-2651DC5B17E3}" type="presOf" srcId="{FC99B974-C8B8-9342-8F97-99C4C8643C9D}" destId="{1647E402-F094-4541-8C10-1A4CB7495A69}" srcOrd="1" destOrd="0" presId="urn:microsoft.com/office/officeart/2005/8/layout/list1"/>
    <dgm:cxn modelId="{E4437777-8460-0F4A-B9FB-0F210992A822}" srcId="{DF7B6F1A-83CF-E640-AE7A-0EE5CAF05F59}" destId="{AC64174D-1866-CA40-86B2-947B57614F45}" srcOrd="1" destOrd="0" parTransId="{ED3C805B-17BD-3143-B5AE-90CACAB3E2AC}" sibTransId="{A0612D7E-29D3-8D49-83DF-A1128D6C337A}"/>
    <dgm:cxn modelId="{66DF38F1-96A7-B447-ACA1-63ADC83A8CA1}" type="presOf" srcId="{FC99B974-C8B8-9342-8F97-99C4C8643C9D}" destId="{7D563C54-70C5-5845-9EC7-280227CDE567}" srcOrd="0" destOrd="0" presId="urn:microsoft.com/office/officeart/2005/8/layout/list1"/>
    <dgm:cxn modelId="{C6D55069-DAD5-8249-80F4-1D15E3A697D8}" type="presOf" srcId="{8B48A47B-6B6E-A748-AB1E-6E9239C7F541}" destId="{04CC5BED-59C0-BF4A-9658-C86A0AF9CBFC}" srcOrd="0" destOrd="0" presId="urn:microsoft.com/office/officeart/2005/8/layout/list1"/>
    <dgm:cxn modelId="{4FC5E198-5819-2447-9F50-D0C20E1C4FAD}" srcId="{DF7B6F1A-83CF-E640-AE7A-0EE5CAF05F59}" destId="{8B48A47B-6B6E-A748-AB1E-6E9239C7F541}" srcOrd="2" destOrd="0" parTransId="{ADDBB850-923E-4F46-B970-5297B2C4D5F0}" sibTransId="{D65DC4A1-E6B4-FE4E-86C1-1417E70E9E82}"/>
    <dgm:cxn modelId="{8D0A6BDB-5F2C-A64E-BE7A-CF64CFD2B250}" type="presOf" srcId="{AC64174D-1866-CA40-86B2-947B57614F45}" destId="{36EA7A7C-630F-5145-BF8B-A081A9E4CDF0}" srcOrd="1" destOrd="0" presId="urn:microsoft.com/office/officeart/2005/8/layout/list1"/>
    <dgm:cxn modelId="{71C8402B-766D-B640-A887-C36183D37092}" type="presParOf" srcId="{03F457AD-7766-FB43-AF16-9B064907ADBC}" destId="{09C6ACD4-73EC-1343-A524-B0A3B83AF0B3}" srcOrd="0" destOrd="0" presId="urn:microsoft.com/office/officeart/2005/8/layout/list1"/>
    <dgm:cxn modelId="{FE5A507B-D6EE-604A-A6A7-6C140578DA56}" type="presParOf" srcId="{09C6ACD4-73EC-1343-A524-B0A3B83AF0B3}" destId="{7D563C54-70C5-5845-9EC7-280227CDE567}" srcOrd="0" destOrd="0" presId="urn:microsoft.com/office/officeart/2005/8/layout/list1"/>
    <dgm:cxn modelId="{ABDE22CC-3FFE-2845-93E0-D0B5419D58E2}" type="presParOf" srcId="{09C6ACD4-73EC-1343-A524-B0A3B83AF0B3}" destId="{1647E402-F094-4541-8C10-1A4CB7495A69}" srcOrd="1" destOrd="0" presId="urn:microsoft.com/office/officeart/2005/8/layout/list1"/>
    <dgm:cxn modelId="{704E0A4B-36FC-1D44-9C1F-35825EFEAA4A}" type="presParOf" srcId="{03F457AD-7766-FB43-AF16-9B064907ADBC}" destId="{A844CA2E-2969-644E-8EA0-99209BE09048}" srcOrd="1" destOrd="0" presId="urn:microsoft.com/office/officeart/2005/8/layout/list1"/>
    <dgm:cxn modelId="{CDF2F6C6-2026-4644-BF60-F3E88B537867}" type="presParOf" srcId="{03F457AD-7766-FB43-AF16-9B064907ADBC}" destId="{17B8D818-838D-C64B-8490-7B198B9433D3}" srcOrd="2" destOrd="0" presId="urn:microsoft.com/office/officeart/2005/8/layout/list1"/>
    <dgm:cxn modelId="{98ED7A2C-8204-D344-99DD-9ABC576430D0}" type="presParOf" srcId="{03F457AD-7766-FB43-AF16-9B064907ADBC}" destId="{47E1D5F0-C690-824F-BB2F-BA13A46CEB57}" srcOrd="3" destOrd="0" presId="urn:microsoft.com/office/officeart/2005/8/layout/list1"/>
    <dgm:cxn modelId="{EFDE9ACA-DBCD-8740-BEE5-33579AD1A590}" type="presParOf" srcId="{03F457AD-7766-FB43-AF16-9B064907ADBC}" destId="{DE1E1D93-8323-DD4F-AD6D-60C109D73CDD}" srcOrd="4" destOrd="0" presId="urn:microsoft.com/office/officeart/2005/8/layout/list1"/>
    <dgm:cxn modelId="{97C6AE92-916D-BE4A-B11B-E5386730EF7D}" type="presParOf" srcId="{DE1E1D93-8323-DD4F-AD6D-60C109D73CDD}" destId="{EBF7A753-AD62-5647-8297-1088357AA3F2}" srcOrd="0" destOrd="0" presId="urn:microsoft.com/office/officeart/2005/8/layout/list1"/>
    <dgm:cxn modelId="{4DE561FF-1939-3B4B-876C-74E8F08B2205}" type="presParOf" srcId="{DE1E1D93-8323-DD4F-AD6D-60C109D73CDD}" destId="{36EA7A7C-630F-5145-BF8B-A081A9E4CDF0}" srcOrd="1" destOrd="0" presId="urn:microsoft.com/office/officeart/2005/8/layout/list1"/>
    <dgm:cxn modelId="{D5599BF9-A659-7D4B-9DD3-3FA28672F091}" type="presParOf" srcId="{03F457AD-7766-FB43-AF16-9B064907ADBC}" destId="{CF087C27-A510-4144-B09A-F3BD80F92C81}" srcOrd="5" destOrd="0" presId="urn:microsoft.com/office/officeart/2005/8/layout/list1"/>
    <dgm:cxn modelId="{3ECA23B7-2EC7-224F-B9F4-1F686FD193AC}" type="presParOf" srcId="{03F457AD-7766-FB43-AF16-9B064907ADBC}" destId="{22FEFC40-FDE9-0F45-B34E-349358623B00}" srcOrd="6" destOrd="0" presId="urn:microsoft.com/office/officeart/2005/8/layout/list1"/>
    <dgm:cxn modelId="{3C0FB06C-DE33-5543-9A0F-BC5AECC3A1C1}" type="presParOf" srcId="{03F457AD-7766-FB43-AF16-9B064907ADBC}" destId="{A84EFE1C-EE33-9B4D-89C9-C515051FEE3B}" srcOrd="7" destOrd="0" presId="urn:microsoft.com/office/officeart/2005/8/layout/list1"/>
    <dgm:cxn modelId="{E54AFB32-0329-864B-AFBC-2D854A4008A1}" type="presParOf" srcId="{03F457AD-7766-FB43-AF16-9B064907ADBC}" destId="{AF0D86BB-4CC4-3140-96A7-FC7FF3A4D83B}" srcOrd="8" destOrd="0" presId="urn:microsoft.com/office/officeart/2005/8/layout/list1"/>
    <dgm:cxn modelId="{5668EE9F-9603-EA41-8066-447D26B9047E}" type="presParOf" srcId="{AF0D86BB-4CC4-3140-96A7-FC7FF3A4D83B}" destId="{04CC5BED-59C0-BF4A-9658-C86A0AF9CBFC}" srcOrd="0" destOrd="0" presId="urn:microsoft.com/office/officeart/2005/8/layout/list1"/>
    <dgm:cxn modelId="{1D05BC70-F3F1-494D-940A-5B9588D0D3B7}" type="presParOf" srcId="{AF0D86BB-4CC4-3140-96A7-FC7FF3A4D83B}" destId="{368DDC7A-D699-554C-AEC5-764A9841434D}" srcOrd="1" destOrd="0" presId="urn:microsoft.com/office/officeart/2005/8/layout/list1"/>
    <dgm:cxn modelId="{CF88975E-6276-F54A-987D-8F2807561346}" type="presParOf" srcId="{03F457AD-7766-FB43-AF16-9B064907ADBC}" destId="{9B5BA2B7-96B9-5543-B6B7-9B2435892453}" srcOrd="9" destOrd="0" presId="urn:microsoft.com/office/officeart/2005/8/layout/list1"/>
    <dgm:cxn modelId="{4A4726D3-B3E1-D74D-9ECB-F60E3BABA9E6}" type="presParOf" srcId="{03F457AD-7766-FB43-AF16-9B064907ADBC}" destId="{895C7B50-C6BF-6249-8863-6363D8AF719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B8D818-838D-C64B-8490-7B198B9433D3}">
      <dsp:nvSpPr>
        <dsp:cNvPr id="0" name=""/>
        <dsp:cNvSpPr/>
      </dsp:nvSpPr>
      <dsp:spPr>
        <a:xfrm>
          <a:off x="0" y="548280"/>
          <a:ext cx="60840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47E402-F094-4541-8C10-1A4CB7495A69}">
      <dsp:nvSpPr>
        <dsp:cNvPr id="0" name=""/>
        <dsp:cNvSpPr/>
      </dsp:nvSpPr>
      <dsp:spPr>
        <a:xfrm>
          <a:off x="304200" y="46439"/>
          <a:ext cx="4258800" cy="100368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973" tIns="0" rIns="160973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kern="1200" dirty="0" smtClean="0"/>
            <a:t>Età infantile</a:t>
          </a:r>
          <a:endParaRPr lang="it-IT" sz="3400" kern="1200" dirty="0"/>
        </a:p>
      </dsp:txBody>
      <dsp:txXfrm>
        <a:off x="304200" y="46439"/>
        <a:ext cx="4258800" cy="1003680"/>
      </dsp:txXfrm>
    </dsp:sp>
    <dsp:sp modelId="{22FEFC40-FDE9-0F45-B34E-349358623B00}">
      <dsp:nvSpPr>
        <dsp:cNvPr id="0" name=""/>
        <dsp:cNvSpPr/>
      </dsp:nvSpPr>
      <dsp:spPr>
        <a:xfrm>
          <a:off x="0" y="2090520"/>
          <a:ext cx="60840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EA7A7C-630F-5145-BF8B-A081A9E4CDF0}">
      <dsp:nvSpPr>
        <dsp:cNvPr id="0" name=""/>
        <dsp:cNvSpPr/>
      </dsp:nvSpPr>
      <dsp:spPr>
        <a:xfrm>
          <a:off x="304200" y="1588680"/>
          <a:ext cx="4258800" cy="100368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973" tIns="0" rIns="160973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kern="1200" dirty="0" smtClean="0"/>
            <a:t>Età scolare</a:t>
          </a:r>
          <a:endParaRPr lang="it-IT" sz="3400" kern="1200" dirty="0"/>
        </a:p>
      </dsp:txBody>
      <dsp:txXfrm>
        <a:off x="304200" y="1588680"/>
        <a:ext cx="4258800" cy="1003680"/>
      </dsp:txXfrm>
    </dsp:sp>
    <dsp:sp modelId="{895C7B50-C6BF-6249-8863-6363D8AF719B}">
      <dsp:nvSpPr>
        <dsp:cNvPr id="0" name=""/>
        <dsp:cNvSpPr/>
      </dsp:nvSpPr>
      <dsp:spPr>
        <a:xfrm>
          <a:off x="0" y="3632760"/>
          <a:ext cx="60840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8DDC7A-D699-554C-AEC5-764A9841434D}">
      <dsp:nvSpPr>
        <dsp:cNvPr id="0" name=""/>
        <dsp:cNvSpPr/>
      </dsp:nvSpPr>
      <dsp:spPr>
        <a:xfrm>
          <a:off x="304200" y="3130920"/>
          <a:ext cx="4258800" cy="100368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973" tIns="0" rIns="160973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kern="1200" dirty="0" smtClean="0"/>
            <a:t>Età adulta</a:t>
          </a:r>
          <a:endParaRPr lang="it-IT" sz="3400" kern="1200" dirty="0"/>
        </a:p>
      </dsp:txBody>
      <dsp:txXfrm>
        <a:off x="304200" y="3130920"/>
        <a:ext cx="4258800" cy="1003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filigran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zione con filigran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zione con immagine"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to, sopra e s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7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8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47800" y="474145"/>
            <a:ext cx="7239000" cy="3534900"/>
          </a:xfrm>
        </p:spPr>
        <p:txBody>
          <a:bodyPr/>
          <a:lstStyle/>
          <a:p>
            <a:pPr algn="ctr"/>
            <a:r>
              <a:rPr lang="it-IT" sz="28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L’EDUCAZIONE DELLE CLASSI POPOLARI IN ITALIA TRA OTTO E NOVECENTO:</a:t>
            </a:r>
            <a:br>
              <a:rPr lang="it-IT" sz="28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it-IT" sz="28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MODELLI, ISTITUZIONI E METODI</a:t>
            </a:r>
            <a:br>
              <a:rPr lang="it-IT" sz="28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it-IT" sz="28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(Maria Cristina Morandini)</a:t>
            </a:r>
            <a:r>
              <a:rPr lang="it-IT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it-IT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endParaRPr lang="it-IT" sz="28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1605" y="3907440"/>
            <a:ext cx="4500000" cy="27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203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2"/>
          <p:cNvSpPr txBox="1">
            <a:spLocks/>
          </p:cNvSpPr>
          <p:nvPr/>
        </p:nvSpPr>
        <p:spPr>
          <a:xfrm>
            <a:off x="1733820" y="188059"/>
            <a:ext cx="5148000" cy="503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it-IT" b="1" dirty="0" smtClean="0">
                <a:solidFill>
                  <a:srgbClr val="C00000"/>
                </a:solidFill>
              </a:rPr>
              <a:t>EDUCAZIONE INFORMALE</a:t>
            </a:r>
          </a:p>
          <a:p>
            <a:pPr marL="0" indent="0">
              <a:buFontTx/>
              <a:buNone/>
            </a:pPr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244258" y="1417960"/>
            <a:ext cx="8388000" cy="1296000"/>
          </a:xfrm>
          <a:prstGeom prst="rect">
            <a:avLst/>
          </a:prstGeom>
          <a:ln w="22225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Iniziative avviate dalle Società di Mutuo Soccorso finalizzate al miglioramento delle condizioni dei lavoratori attraverso la preparazione professionale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263629" y="3101973"/>
            <a:ext cx="8388000" cy="1728000"/>
          </a:xfrm>
          <a:prstGeom prst="rect">
            <a:avLst/>
          </a:prstGeom>
          <a:ln w="22225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Iniziative del mondo cattolico promosse dai santi sociali (Don Bosco, don Murialdo) come risposta alle nuove povertà e ai nuovi bisogni prodotti dallo sviluppo industriali e dalle conseguenti trasformazioni economico-sociali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00279" y="5225969"/>
            <a:ext cx="8388000" cy="1368000"/>
          </a:xfrm>
          <a:prstGeom prst="rect">
            <a:avLst/>
          </a:prstGeom>
          <a:ln w="22225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mtClean="0"/>
              <a:t>Comizi </a:t>
            </a:r>
            <a:r>
              <a:rPr lang="it-IT" dirty="0" smtClean="0"/>
              <a:t>agrari/cattedre ambulanti di agricoltura (necessità di innovare le pratiche agrarie per innalzare il livello di produttività delle campagne)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288915" y="629830"/>
            <a:ext cx="7668000" cy="503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it-IT" b="1" dirty="0" smtClean="0">
                <a:solidFill>
                  <a:srgbClr val="C00000"/>
                </a:solidFill>
              </a:rPr>
              <a:t>(L’alfabetizzazione non rappresenta la finalità principale)</a:t>
            </a:r>
          </a:p>
          <a:p>
            <a:pPr marL="0" indent="0">
              <a:buFontTx/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11889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6" grpId="1" build="p" animBg="1"/>
      <p:bldP spid="7" grpId="0" build="p"/>
      <p:bldP spid="7" grpId="1" build="p" animBg="1"/>
      <p:bldP spid="8" grpId="0" build="p"/>
      <p:bldP spid="8" grpId="1" build="p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 txBox="1">
            <a:spLocks/>
          </p:cNvSpPr>
          <p:nvPr/>
        </p:nvSpPr>
        <p:spPr>
          <a:xfrm>
            <a:off x="1207741" y="439665"/>
            <a:ext cx="6804000" cy="493200"/>
          </a:xfrm>
          <a:prstGeom prst="rect">
            <a:avLst/>
          </a:prstGeom>
          <a:ln w="2222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800" b="1" dirty="0" smtClean="0">
                <a:solidFill>
                  <a:srgbClr val="C00000"/>
                </a:solidFill>
              </a:rPr>
              <a:t>Istruzione ed educazione delle classi popolari  </a:t>
            </a: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xmlns="" val="1978413618"/>
              </p:ext>
            </p:extLst>
          </p:nvPr>
        </p:nvGraphicFramePr>
        <p:xfrm>
          <a:off x="1524000" y="1330325"/>
          <a:ext cx="6084000" cy="453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xmlns="" val="74054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62085"/>
            <a:ext cx="7313613" cy="540000"/>
          </a:xfrm>
        </p:spPr>
        <p:txBody>
          <a:bodyPr/>
          <a:lstStyle/>
          <a:p>
            <a:r>
              <a:rPr lang="it-IT" sz="2800" b="1" smtClean="0">
                <a:solidFill>
                  <a:srgbClr val="C00000"/>
                </a:solidFill>
              </a:rPr>
              <a:t>L’infanzia </a:t>
            </a:r>
            <a:r>
              <a:rPr lang="it-IT" sz="2800" b="1">
                <a:solidFill>
                  <a:srgbClr val="C00000"/>
                </a:solidFill>
              </a:rPr>
              <a:t>(</a:t>
            </a:r>
            <a:r>
              <a:rPr lang="it-IT" sz="2800" b="1" smtClean="0">
                <a:solidFill>
                  <a:srgbClr val="C00000"/>
                </a:solidFill>
              </a:rPr>
              <a:t>3-6 anni)</a:t>
            </a:r>
            <a:endParaRPr lang="it-IT" sz="2800" b="1" dirty="0">
              <a:solidFill>
                <a:srgbClr val="C00000"/>
              </a:solidFill>
            </a:endParaRPr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182392" y="875470"/>
            <a:ext cx="8604000" cy="1620000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it-IT" b="1" dirty="0" smtClean="0"/>
              <a:t>Fino all’avvento del fascismo</a:t>
            </a:r>
            <a:r>
              <a:rPr lang="it-IT" dirty="0" smtClean="0"/>
              <a:t>: asili e scuole materne, considerate dallo Stato come istituzioni a carattere prevalentemente assistenziale alle dipendenze del Ministero dell’Interno (enti morali, opere pie)    </a:t>
            </a:r>
            <a:endParaRPr lang="it-IT" dirty="0"/>
          </a:p>
          <a:p>
            <a:endParaRPr lang="it-IT" dirty="0" smtClean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153817" y="2551867"/>
            <a:ext cx="8640000" cy="2088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r>
              <a:rPr lang="it-IT" b="1" dirty="0" smtClean="0"/>
              <a:t>Programmi Radice (1923): </a:t>
            </a:r>
            <a:r>
              <a:rPr lang="it-IT" dirty="0" smtClean="0"/>
              <a:t>affermazione di una funzione educativa per le istituzioni dedite a questa fascia d’età.  Si parla di grado preparatorio alla scuola elementare con un carattere ricreativo volto a “disciplinare le prime manifestazioni dell’intelligenza e del carattere del bambino”. (canto, disegno, giochi ginnici, attività manuali).   </a:t>
            </a:r>
          </a:p>
          <a:p>
            <a:endParaRPr lang="it-IT" dirty="0" smtClean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72867" y="4904544"/>
            <a:ext cx="8604000" cy="18359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r>
              <a:rPr lang="it-IT" b="1" dirty="0" smtClean="0"/>
              <a:t>Nascita dell’Opera Nazionale Maternità e Infanzia (ONMI) - 1925</a:t>
            </a:r>
            <a:r>
              <a:rPr lang="it-IT" dirty="0" smtClean="0"/>
              <a:t>: 1. protezione e all’assistenza (gestanti e madri bisognose e abbandonate, minori bisognosi, abbandonati, anormali e traviati); 2. apertura di scuole teorico-pratiche di puericultura; 3. azione di profilassi   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169610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5649" y="87991"/>
            <a:ext cx="7313613" cy="471600"/>
          </a:xfrm>
        </p:spPr>
        <p:txBody>
          <a:bodyPr/>
          <a:lstStyle/>
          <a:p>
            <a:r>
              <a:rPr lang="it-IT" sz="2800" b="1" dirty="0" smtClean="0">
                <a:solidFill>
                  <a:srgbClr val="C00000"/>
                </a:solidFill>
              </a:rPr>
              <a:t>Da Friedrich Froebel </a:t>
            </a:r>
            <a:r>
              <a:rPr lang="is-IS" sz="2800" b="1" dirty="0" smtClean="0">
                <a:solidFill>
                  <a:srgbClr val="C00000"/>
                </a:solidFill>
              </a:rPr>
              <a:t>….</a:t>
            </a:r>
            <a:endParaRPr lang="it-IT" sz="2800" b="1" dirty="0">
              <a:solidFill>
                <a:srgbClr val="C00000"/>
              </a:solidFill>
            </a:endParaRPr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182392" y="566714"/>
            <a:ext cx="8604000" cy="1296000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it-IT" b="1" dirty="0" smtClean="0"/>
              <a:t>Diffusione (anni ‘70 dell’800)</a:t>
            </a:r>
            <a:r>
              <a:rPr lang="it-IT" dirty="0" smtClean="0"/>
              <a:t>: accoglienza incondizionata o atteggiamento di chiusura radicale e preconcetto (mondo cattolico e ambienti pedagogici fedeli alla tradizione </a:t>
            </a:r>
            <a:r>
              <a:rPr lang="it-IT" smtClean="0"/>
              <a:t>italiana).        </a:t>
            </a:r>
            <a:endParaRPr lang="it-IT" dirty="0"/>
          </a:p>
          <a:p>
            <a:endParaRPr lang="it-IT" dirty="0" smtClean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214067" y="1774042"/>
            <a:ext cx="8604000" cy="2232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r>
              <a:rPr lang="it-IT" b="1" dirty="0" smtClean="0"/>
              <a:t>Centralità del gioco, </a:t>
            </a:r>
            <a:r>
              <a:rPr lang="it-IT" dirty="0" smtClean="0"/>
              <a:t>come strumento di espressione della personalità e di conoscenza, in modo intuitivo, degli elementi costitutivi della realtà (connubio tra dimensione naturale e dimensione religiosa).</a:t>
            </a:r>
          </a:p>
          <a:p>
            <a:pPr>
              <a:spcBef>
                <a:spcPts val="800"/>
              </a:spcBef>
            </a:pPr>
            <a:r>
              <a:rPr lang="it-IT" dirty="0" smtClean="0"/>
              <a:t>Superamento di una logica puramente assistenziale e della tendenza a promuovere una precoce scolarizzazione.        </a:t>
            </a:r>
          </a:p>
          <a:p>
            <a:endParaRPr lang="it-IT" dirty="0" smtClean="0"/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876799" y="3933624"/>
            <a:ext cx="7313613" cy="4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>
                <a:solidFill>
                  <a:srgbClr val="C00000"/>
                </a:solidFill>
              </a:rPr>
              <a:t>a</a:t>
            </a:r>
            <a:r>
              <a:rPr lang="it-IT" sz="2800" b="1" dirty="0" smtClean="0">
                <a:solidFill>
                  <a:srgbClr val="C00000"/>
                </a:solidFill>
              </a:rPr>
              <a:t> Maria Montessori</a:t>
            </a:r>
            <a:endParaRPr lang="it-IT" sz="2800" b="1" dirty="0">
              <a:solidFill>
                <a:srgbClr val="C00000"/>
              </a:solidFill>
            </a:endParaRPr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251667" y="4424224"/>
            <a:ext cx="8604000" cy="2340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r>
              <a:rPr lang="it-IT" b="1" dirty="0" smtClean="0"/>
              <a:t>Modello di una pedagogia scientifica, </a:t>
            </a:r>
            <a:r>
              <a:rPr lang="it-IT" dirty="0" smtClean="0"/>
              <a:t>chiamata a rispettare le leggi naturali dello sviluppo del fanciullo secondo una logica libera da ogni pregiudizio di tipo metafisico, ma anche delle esagerazioni del positivismo bio-sociometrico. </a:t>
            </a:r>
          </a:p>
          <a:p>
            <a:pPr>
              <a:spcBef>
                <a:spcPts val="800"/>
              </a:spcBef>
            </a:pPr>
            <a:r>
              <a:rPr lang="it-IT" dirty="0" smtClean="0"/>
              <a:t>Critiche degli idealisti, la scarsa simpatia del mondo cattolico e l’impianto organizzativo complesso e costoso.         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36419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10" grpId="0" build="p"/>
      <p:bldP spid="11" grpId="0"/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30783"/>
            <a:ext cx="7313613" cy="543600"/>
          </a:xfrm>
        </p:spPr>
        <p:txBody>
          <a:bodyPr/>
          <a:lstStyle/>
          <a:p>
            <a:r>
              <a:rPr lang="it-IT" sz="2800" b="1" dirty="0" smtClean="0">
                <a:solidFill>
                  <a:srgbClr val="C00000"/>
                </a:solidFill>
              </a:rPr>
              <a:t>Quale scuola elementare?</a:t>
            </a:r>
            <a:endParaRPr lang="it-IT" sz="28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6256" y="634877"/>
            <a:ext cx="8395200" cy="900000"/>
          </a:xfrm>
          <a:ln w="22225"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it-IT" dirty="0" smtClean="0"/>
              <a:t>Avviata verso un difficile passaggio da una gestione comunale ad una gestione statale (processo di avocazione allo Stato)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206137" y="2243175"/>
            <a:ext cx="8676000" cy="1620000"/>
          </a:xfrm>
          <a:prstGeom prst="rect">
            <a:avLst/>
          </a:prstGeom>
          <a:ln w="22225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>
                <a:solidFill>
                  <a:srgbClr val="002060"/>
                </a:solidFill>
              </a:rPr>
              <a:t>Legge </a:t>
            </a:r>
            <a:r>
              <a:rPr lang="it-IT" dirty="0" err="1" smtClean="0">
                <a:solidFill>
                  <a:srgbClr val="002060"/>
                </a:solidFill>
              </a:rPr>
              <a:t>Daneo</a:t>
            </a:r>
            <a:r>
              <a:rPr lang="it-IT" dirty="0" smtClean="0">
                <a:solidFill>
                  <a:srgbClr val="002060"/>
                </a:solidFill>
              </a:rPr>
              <a:t>-Credaro (4 giugno 1911): </a:t>
            </a:r>
            <a:r>
              <a:rPr lang="it-IT" dirty="0" smtClean="0"/>
              <a:t>Provvedimento che interessa solo le scuole dei comuni non capoluogo di provincia o di circondario, perché sono i comuni più piccoli, soprattutto rurali, quelli dove si registra un più elevato tasso di analfabetismo  </a:t>
            </a: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4064105" y="5172722"/>
            <a:ext cx="4723200" cy="1357200"/>
          </a:xfrm>
          <a:prstGeom prst="rect">
            <a:avLst/>
          </a:prstGeom>
          <a:ln w="2222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/>
              <a:t>  </a:t>
            </a: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3524205" y="1668390"/>
            <a:ext cx="1584000" cy="493200"/>
          </a:xfrm>
          <a:prstGeom prst="rect">
            <a:avLst/>
          </a:prstGeom>
          <a:ln w="2222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800" b="1" smtClean="0">
                <a:solidFill>
                  <a:srgbClr val="C00000"/>
                </a:solidFill>
              </a:rPr>
              <a:t>Le tappe</a:t>
            </a:r>
            <a:r>
              <a:rPr lang="it-IT" sz="2800" smtClean="0">
                <a:solidFill>
                  <a:srgbClr val="C00000"/>
                </a:solidFill>
              </a:rPr>
              <a:t>  </a:t>
            </a:r>
            <a:endParaRPr lang="it-IT" sz="2800" dirty="0" smtClean="0">
              <a:solidFill>
                <a:srgbClr val="C00000"/>
              </a:solidFill>
            </a:endParaRPr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244237" y="3972917"/>
            <a:ext cx="8676000" cy="1188000"/>
          </a:xfrm>
          <a:prstGeom prst="rect">
            <a:avLst/>
          </a:prstGeom>
          <a:ln w="22225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>
                <a:solidFill>
                  <a:srgbClr val="002060"/>
                </a:solidFill>
              </a:rPr>
              <a:t>Regio decreto (1° luglio 1933): </a:t>
            </a:r>
            <a:r>
              <a:rPr lang="it-IT" dirty="0" smtClean="0"/>
              <a:t>firmato da Francesco Ercole alla guida il Ministero dell’Educazione Nazionale che promuove una avocazione totale  </a:t>
            </a:r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1207741" y="5249790"/>
            <a:ext cx="6804000" cy="493200"/>
          </a:xfrm>
          <a:prstGeom prst="rect">
            <a:avLst/>
          </a:prstGeom>
          <a:ln w="2222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800" b="1" dirty="0" smtClean="0">
                <a:solidFill>
                  <a:srgbClr val="C00000"/>
                </a:solidFill>
              </a:rPr>
              <a:t>Forti resistenze di natura culturale e religiosa   </a:t>
            </a:r>
          </a:p>
        </p:txBody>
      </p:sp>
      <p:sp>
        <p:nvSpPr>
          <p:cNvPr id="15" name="Segnaposto contenuto 2"/>
          <p:cNvSpPr txBox="1">
            <a:spLocks/>
          </p:cNvSpPr>
          <p:nvPr/>
        </p:nvSpPr>
        <p:spPr>
          <a:xfrm>
            <a:off x="224346" y="5862197"/>
            <a:ext cx="8712000" cy="900000"/>
          </a:xfrm>
          <a:prstGeom prst="rect">
            <a:avLst/>
          </a:prstGeom>
          <a:ln w="22225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Percezione dello Stato come entità lontana ed astratta </a:t>
            </a:r>
            <a:r>
              <a:rPr lang="it-IT" smtClean="0"/>
              <a:t>e significativa presenza </a:t>
            </a:r>
            <a:r>
              <a:rPr lang="it-IT" dirty="0" smtClean="0"/>
              <a:t>dei cattolici nelle amministrazioni comunali</a:t>
            </a:r>
          </a:p>
        </p:txBody>
      </p:sp>
    </p:spTree>
    <p:extLst>
      <p:ext uri="{BB962C8B-B14F-4D97-AF65-F5344CB8AC3E}">
        <p14:creationId xmlns:p14="http://schemas.microsoft.com/office/powerpoint/2010/main" xmlns="" val="128138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" grpId="1" uiExpand="1" build="p" animBg="1"/>
      <p:bldP spid="5" grpId="0" animBg="1"/>
      <p:bldP spid="11" grpId="0"/>
      <p:bldP spid="12" grpId="0" animBg="1"/>
      <p:bldP spid="14" grpId="0"/>
      <p:bldP spid="15" grpId="0" uiExpand="1" build="p"/>
      <p:bldP spid="15" grpId="1" uiExpan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23827"/>
            <a:ext cx="7313613" cy="579600"/>
          </a:xfrm>
        </p:spPr>
        <p:txBody>
          <a:bodyPr/>
          <a:lstStyle/>
          <a:p>
            <a:r>
              <a:rPr lang="it-IT" sz="2800" b="1" dirty="0" smtClean="0">
                <a:solidFill>
                  <a:srgbClr val="C00000"/>
                </a:solidFill>
              </a:rPr>
              <a:t>La triste eredità dei comuni </a:t>
            </a:r>
            <a:endParaRPr lang="it-IT" sz="2800" b="1" dirty="0">
              <a:solidFill>
                <a:srgbClr val="C00000"/>
              </a:solidFill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301109" y="999526"/>
            <a:ext cx="8287200" cy="79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r>
              <a:rPr lang="it-IT" dirty="0" smtClean="0"/>
              <a:t>Un numero di scuole insufficiente al fabbisogno, spesso fatiscenti (stalle/grotte) 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259199" y="2036554"/>
            <a:ext cx="8287200" cy="158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r>
              <a:rPr lang="it-IT" dirty="0" smtClean="0"/>
              <a:t>Un numero di alunni decisamente inferiore a quello dei soggetti in età scolare (senza contare i casi di frequenza irregolare e discontinua), nonostante il principio dell’obbligo scolastico e l’introduzione di misure coercitive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285869" y="5289998"/>
            <a:ext cx="8287200" cy="129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r>
              <a:rPr lang="it-IT" dirty="0" smtClean="0"/>
              <a:t>Il ricorso, per le scuole delle frazioni e delle borgate, ad insegnanti non in possesso del titolo richiesto per l’insegnamento (ulteriore possibilità di risparmio)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369689" y="3830394"/>
            <a:ext cx="8287200" cy="12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r>
              <a:rPr lang="it-IT" dirty="0" smtClean="0"/>
              <a:t>La tendenza a non garantire agli insegnanti il minimo di stipendio stabilito dalla legge dietro minaccia di mancato rinnovo del contratto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96562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151348"/>
            <a:ext cx="7313613" cy="471600"/>
          </a:xfrm>
        </p:spPr>
        <p:txBody>
          <a:bodyPr/>
          <a:lstStyle/>
          <a:p>
            <a:r>
              <a:rPr lang="it-IT" sz="2800" b="1" dirty="0" smtClean="0">
                <a:solidFill>
                  <a:srgbClr val="C00000"/>
                </a:solidFill>
              </a:rPr>
              <a:t>Durata del percorso elementare </a:t>
            </a:r>
            <a:endParaRPr lang="it-IT" sz="28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3985" y="684562"/>
            <a:ext cx="7747200" cy="576000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it-IT" dirty="0" smtClean="0"/>
              <a:t>Un aumento progressivo degli anni di scolarizzazione  </a:t>
            </a:r>
            <a:endParaRPr lang="it-IT" dirty="0"/>
          </a:p>
          <a:p>
            <a:endParaRPr lang="it-IT" dirty="0" smtClean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441887" y="1210317"/>
            <a:ext cx="8114022" cy="2592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r>
              <a:rPr lang="it-IT" dirty="0" smtClean="0"/>
              <a:t>1. </a:t>
            </a:r>
            <a:r>
              <a:rPr lang="it-IT" b="1" dirty="0" smtClean="0"/>
              <a:t>La legge Orlando (1904): </a:t>
            </a:r>
            <a:r>
              <a:rPr lang="it-IT" dirty="0" smtClean="0"/>
              <a:t>introduzione del corso popolare, rappresentato dalla quinta e sesta classe. Obbligo innalzato fino a dodici anni. Volontà di rispondere ad una domanda che, per la prima volta, nasce dal basso</a:t>
            </a:r>
          </a:p>
          <a:p>
            <a:pPr>
              <a:spcBef>
                <a:spcPts val="800"/>
              </a:spcBef>
            </a:pPr>
            <a:r>
              <a:rPr lang="it-IT" b="1" dirty="0" smtClean="0">
                <a:solidFill>
                  <a:schemeClr val="accent1"/>
                </a:solidFill>
              </a:rPr>
              <a:t>Limiti del provvedimento</a:t>
            </a:r>
            <a:r>
              <a:rPr lang="it-IT" dirty="0" smtClean="0"/>
              <a:t>: conferma della situazione esistente perché pensata solo per i comuni dove già esisteva il ciclo elementare superiore  </a:t>
            </a:r>
          </a:p>
          <a:p>
            <a:pPr>
              <a:spcBef>
                <a:spcPts val="800"/>
              </a:spcBef>
            </a:pPr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463663" y="3975274"/>
            <a:ext cx="8114022" cy="2052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r>
              <a:rPr lang="it-IT" dirty="0" smtClean="0"/>
              <a:t>1. </a:t>
            </a:r>
            <a:r>
              <a:rPr lang="it-IT" b="1" dirty="0" smtClean="0"/>
              <a:t>La Riforma Gentile (1923): </a:t>
            </a:r>
            <a:r>
              <a:rPr lang="it-IT" dirty="0" smtClean="0"/>
              <a:t>innalzamento dell’obbligo fino ai quattordici anni d’età. Obbligo scolastico di otto anni.</a:t>
            </a:r>
          </a:p>
          <a:p>
            <a:pPr>
              <a:spcBef>
                <a:spcPts val="800"/>
              </a:spcBef>
            </a:pPr>
            <a:r>
              <a:rPr lang="it-IT" b="1" dirty="0" smtClean="0">
                <a:solidFill>
                  <a:schemeClr val="accent1"/>
                </a:solidFill>
              </a:rPr>
              <a:t>Limiti del provvedimento</a:t>
            </a:r>
            <a:r>
              <a:rPr lang="it-IT" dirty="0" smtClean="0"/>
              <a:t>: la scuola complementare (11-14 anni), rivolta alle classi popolari e senza sbocco, rimane spesso lettera morta.</a:t>
            </a:r>
          </a:p>
          <a:p>
            <a:pPr>
              <a:spcBef>
                <a:spcPts val="800"/>
              </a:spcBef>
            </a:pPr>
            <a:endParaRPr lang="it-IT" dirty="0"/>
          </a:p>
        </p:txBody>
      </p:sp>
      <p:sp>
        <p:nvSpPr>
          <p:cNvPr id="8" name="Freccia destra 7"/>
          <p:cNvSpPr/>
          <p:nvPr/>
        </p:nvSpPr>
        <p:spPr>
          <a:xfrm>
            <a:off x="570133" y="6290355"/>
            <a:ext cx="727200" cy="378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1514741" y="6265594"/>
            <a:ext cx="7308000" cy="468000"/>
          </a:xfrm>
          <a:prstGeom prst="rect">
            <a:avLst/>
          </a:prstGeom>
          <a:ln w="2222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b="1" dirty="0" smtClean="0">
                <a:solidFill>
                  <a:schemeClr val="accent1"/>
                </a:solidFill>
              </a:rPr>
              <a:t>VISIONE ELITARIA E CLASSISTA DELLA SCUOLA</a:t>
            </a:r>
            <a:r>
              <a:rPr lang="it-IT" dirty="0" smtClean="0">
                <a:solidFill>
                  <a:schemeClr val="accent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365484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7" grpId="0" animBg="1"/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130690"/>
            <a:ext cx="7313613" cy="543600"/>
          </a:xfrm>
        </p:spPr>
        <p:txBody>
          <a:bodyPr/>
          <a:lstStyle/>
          <a:p>
            <a:r>
              <a:rPr lang="it-IT" sz="2800" b="1" dirty="0" smtClean="0">
                <a:solidFill>
                  <a:srgbClr val="C00000"/>
                </a:solidFill>
              </a:rPr>
              <a:t>Contenuti della scuola elementare</a:t>
            </a:r>
            <a:endParaRPr lang="it-IT" sz="28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766" y="1745976"/>
            <a:ext cx="1584000" cy="5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MATERIE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13" name="Segnaposto contenuto 2"/>
          <p:cNvSpPr txBox="1">
            <a:spLocks/>
          </p:cNvSpPr>
          <p:nvPr/>
        </p:nvSpPr>
        <p:spPr>
          <a:xfrm>
            <a:off x="1658383" y="781302"/>
            <a:ext cx="7164000" cy="2772000"/>
          </a:xfrm>
          <a:prstGeom prst="rect">
            <a:avLst/>
          </a:prstGeom>
          <a:ln w="22225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Italiano (lettura e scrittura) storia e geografia italiana.</a:t>
            </a:r>
          </a:p>
          <a:p>
            <a:r>
              <a:rPr lang="it-IT" dirty="0" smtClean="0"/>
              <a:t>Aritmetica e sistema metrico, scienze, igiene</a:t>
            </a:r>
          </a:p>
          <a:p>
            <a:r>
              <a:rPr lang="it-IT" dirty="0" smtClean="0"/>
              <a:t>Diritti dell’uomo e del cittadino, nozioni di economia</a:t>
            </a:r>
          </a:p>
          <a:p>
            <a:r>
              <a:rPr lang="it-IT" dirty="0" smtClean="0"/>
              <a:t>Religione (prima facoltativa, poi obbligatoria con i programmi del 1923)</a:t>
            </a:r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155741" y="4222145"/>
            <a:ext cx="8748000" cy="2520000"/>
          </a:xfrm>
          <a:prstGeom prst="rect">
            <a:avLst/>
          </a:prstGeom>
          <a:ln w="22225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Inizio ‘900: riedizioni e ristampe di molti testi del secondo ‘800.</a:t>
            </a:r>
          </a:p>
          <a:p>
            <a:r>
              <a:rPr lang="it-IT" dirty="0" smtClean="0"/>
              <a:t>Commissione Lombardo-Radice (1923): selezione alla luce della nuova sensibilità pedagogica</a:t>
            </a:r>
          </a:p>
          <a:p>
            <a:r>
              <a:rPr lang="it-IT" dirty="0" smtClean="0"/>
              <a:t>Legge 7 gennaio 1929: Introduzione del Libro Unico di Stato per veicolare gli ideali del regime</a:t>
            </a:r>
          </a:p>
        </p:txBody>
      </p:sp>
      <p:sp>
        <p:nvSpPr>
          <p:cNvPr id="16" name="Segnaposto contenuto 2"/>
          <p:cNvSpPr txBox="1">
            <a:spLocks/>
          </p:cNvSpPr>
          <p:nvPr/>
        </p:nvSpPr>
        <p:spPr>
          <a:xfrm>
            <a:off x="3326827" y="3703939"/>
            <a:ext cx="2268000" cy="5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it-IT" sz="2200" b="1" dirty="0" smtClean="0"/>
              <a:t>LIBRI DI TESTO</a:t>
            </a:r>
          </a:p>
          <a:p>
            <a:pPr marL="0" indent="0">
              <a:buFontTx/>
              <a:buNone/>
            </a:pP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10550769" y="9847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07827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3" grpId="0" build="p"/>
      <p:bldP spid="13" grpId="1" build="p" animBg="1"/>
      <p:bldP spid="14" grpId="0" build="p"/>
      <p:bldP spid="14" grpId="1" build="p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77338"/>
            <a:ext cx="7313613" cy="576000"/>
          </a:xfrm>
        </p:spPr>
        <p:txBody>
          <a:bodyPr/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La popolazione adulta analfabeta? 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300846" y="736462"/>
            <a:ext cx="8100000" cy="82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it-IT" b="1" dirty="0" smtClean="0"/>
              <a:t>Poco incisivo l’intervento statale, notevole l’impegno della società civile</a:t>
            </a:r>
          </a:p>
          <a:p>
            <a:pPr marL="0" indent="0">
              <a:buFontTx/>
              <a:buNone/>
            </a:pPr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259308" y="2482243"/>
            <a:ext cx="8388000" cy="2015999"/>
          </a:xfrm>
          <a:prstGeom prst="rect">
            <a:avLst/>
          </a:prstGeom>
          <a:ln w="22225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Scuole serali e festive di cui viene resa obbligatoria la frequenza dalla Legge Orlando (1904) per tutti i giovani analfabeti che avessero concorso alla leva. Concorso dello Stato nel pagamento degli assegni ai maestri tali scuole, spesso gli stessi maestri elementari). </a:t>
            </a: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2081236" y="1763133"/>
            <a:ext cx="5148000" cy="503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it-IT" b="1" dirty="0" smtClean="0">
                <a:solidFill>
                  <a:srgbClr val="C00000"/>
                </a:solidFill>
              </a:rPr>
              <a:t>EDUCAZIONE  FORMALE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271608" y="4897419"/>
            <a:ext cx="8388000" cy="1656000"/>
          </a:xfrm>
          <a:prstGeom prst="rect">
            <a:avLst/>
          </a:prstGeom>
          <a:ln w="22225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Scuole reggimentali istituite dalla legge </a:t>
            </a:r>
            <a:r>
              <a:rPr lang="it-IT" dirty="0" err="1" smtClean="0"/>
              <a:t>Daneo</a:t>
            </a:r>
            <a:r>
              <a:rPr lang="it-IT" dirty="0" smtClean="0"/>
              <a:t>-Credaro (1911) nelle caserme con obbligo di frequenza per chi all’epoca della leva risultasse analfabeta (tenute da caporali o soldati in possesso della patente magistrale).</a:t>
            </a:r>
          </a:p>
        </p:txBody>
      </p:sp>
    </p:spTree>
    <p:extLst>
      <p:ext uri="{BB962C8B-B14F-4D97-AF65-F5344CB8AC3E}">
        <p14:creationId xmlns:p14="http://schemas.microsoft.com/office/powerpoint/2010/main" xmlns="" val="56245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6" grpId="1" build="p" animBg="1"/>
      <p:bldP spid="9" grpId="0"/>
      <p:bldP spid="8" grpId="0" build="p"/>
      <p:bldP spid="8" grpId="1" build="p" animBg="1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alamaio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Calamaio.thmx</Template>
  <TotalTime>837</TotalTime>
  <Words>916</Words>
  <Application>Microsoft Office PowerPoint</Application>
  <PresentationFormat>Presentazione su schermo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Calamaio</vt:lpstr>
      <vt:lpstr>L’EDUCAZIONE DELLE CLASSI POPOLARI IN ITALIA TRA OTTO E NOVECENTO: MODELLI, ISTITUZIONI E METODI (Maria Cristina Morandini) </vt:lpstr>
      <vt:lpstr>Diapositiva 2</vt:lpstr>
      <vt:lpstr>L’infanzia (3-6 anni)</vt:lpstr>
      <vt:lpstr>Da Friedrich Froebel ….</vt:lpstr>
      <vt:lpstr>Quale scuola elementare?</vt:lpstr>
      <vt:lpstr>La triste eredità dei comuni </vt:lpstr>
      <vt:lpstr>Durata del percorso elementare </vt:lpstr>
      <vt:lpstr>Contenuti della scuola elementare</vt:lpstr>
      <vt:lpstr>La popolazione adulta analfabeta? </vt:lpstr>
      <vt:lpstr>Diapositiva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TELLING A STORY, TELLING ONE’S OWN STORY: TEACHERS’ DIARIES AND AUTOBIOGRAFICAL MEMORIES AS SOURCES FOR A COLLECTIVE HISTORY </dc:title>
  <dc:creator>Imac-24</dc:creator>
  <cp:lastModifiedBy>Marilena</cp:lastModifiedBy>
  <cp:revision>159</cp:revision>
  <cp:lastPrinted>2017-04-07T15:46:28Z</cp:lastPrinted>
  <dcterms:created xsi:type="dcterms:W3CDTF">2015-09-05T14:49:18Z</dcterms:created>
  <dcterms:modified xsi:type="dcterms:W3CDTF">2017-04-27T14:40:33Z</dcterms:modified>
</cp:coreProperties>
</file>